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bin" ContentType="application/vnd.openxmlformats-officedocument.presentationml.printerSettings"/>
  <Default Extension="xml" ContentType="application/xml"/>
  <Override PartName="/ppt/theme/theme2.xml" ContentType="application/vnd.openxmlformats-officedocument.theme+xml"/>
  <Override PartName="/ppt/notesSlides/notesSlide15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6.xml" ContentType="application/vnd.openxmlformats-officedocument.presentationml.notesSlide+xml"/>
  <Override PartName="/ppt/theme/theme1.xml" ContentType="application/vnd.openxmlformats-officedocument.them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viewProps.xml" ContentType="application/vnd.openxmlformats-officedocument.presentationml.viewProps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4.xml" ContentType="application/vnd.openxmlformats-officedocument.presentationml.slide+xml"/>
  <Override PartName="/docProps/app.xml" ContentType="application/vnd.openxmlformats-officedocument.extended-properties+xml"/>
  <Override PartName="/ppt/slides/slide12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tableStyles" Target="tableStyles.xml"/><Relationship Id="rId19" Type="http://schemas.openxmlformats.org/officeDocument/2006/relationships/presProps" Target="presProps.xml"/><Relationship Id="rId2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D75550-F8B9-416C-948A-FEE04DC24E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E9F88A-E605-4B89-A3AE-0EDE10A39A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DF04CCE-14ED-4FF0-8ED6-F034C62E31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6C06E7A-445E-4D99-ABBD-2FF9B0E6F0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773983B-E74A-4F99-B7C0-F38D3FC255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1DFE002-6063-4884-ACBC-C16E3E271B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35084A7-494C-4C96-8287-F7DF2F64EFC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1139D7D-D9DE-4FD1-A85C-FD905E798E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9128204-EDDF-4E4B-A318-48B5773DDF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3289991-ACEE-4C09-9567-1AAD39D33B9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6B10718-86DD-4C87-BDC5-FBDD8CE30A7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3C169D3-82D2-4B60-9E13-82B846D5F22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161E976-7F2A-464B-9955-DB100365B23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60E8CDA-8C6A-4B39-8CC5-DE26ECA125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A92BB49-386D-4796-BB29-4E0716F2D0D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3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166360"/>
            <a:ext cx="12191695" cy="169164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5623560"/>
            <a:ext cx="12191695" cy="123444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5989320"/>
            <a:ext cx="12191695" cy="868680"/>
          </a:xfrm>
          <a:prstGeom prst="rect">
            <a:avLst/>
          </a:prstGeom>
          <a:solidFill>
            <a:srgbClr val="74CDD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777240"/>
            <a:ext cx="8046720" cy="2240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"/>
              </a:rPr>
              <a:t>THE PENDING</a:t>
            </a:r>
            <a:br/>
            <a:r>
              <a:t>DRINKING WATER</a:t>
            </a:r>
            <a:br/>
            <a:r>
              <a:t>DISASTER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3246120"/>
            <a:ext cx="7863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D2E8EF"/>
                </a:solidFill>
                <a:latin typeface="Aptos"/>
              </a:rPr>
              <a:t>A national emergency water reserve for the moments when safe drinking water is unavailable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144768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Aptos"/>
              </a:rPr>
              <a:t>Concept presentation • September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66760" y="105156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1">
                <a:solidFill>
                  <a:srgbClr val="A0DCE0"/>
                </a:solidFill>
                <a:latin typeface="Aptos"/>
              </a:rPr>
              <a:t>PRIVATE WATER RESERVE NETWORK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How the Network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Think of it as a distributed reserve bank—with physical water and physical delivery capacity.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2240280"/>
            <a:ext cx="20574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31A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8" y="2624328"/>
            <a:ext cx="1828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0C233A"/>
                </a:solidFill>
                <a:latin typeface="Aptos"/>
              </a:rPr>
              <a:t>AQUIFER</a:t>
            </a:r>
            <a:br/>
            <a:r>
              <a:t>RESERVE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90672" y="269748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86570"/>
                </a:solidFill>
                <a:latin typeface="Aptos"/>
              </a:rP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94760" y="2240280"/>
            <a:ext cx="20574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18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04488" y="2624328"/>
            <a:ext cx="1828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0C233A"/>
                </a:solidFill>
                <a:latin typeface="Aptos"/>
              </a:rPr>
              <a:t>GANTRY</a:t>
            </a:r>
            <a:br/>
            <a:r>
              <a:t>SITE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71032" y="269748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86570"/>
                </a:solidFill>
                <a:latin typeface="Aptos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75120" y="2240280"/>
            <a:ext cx="20574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CA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84848" y="2624328"/>
            <a:ext cx="1828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0C233A"/>
                </a:solidFill>
                <a:latin typeface="Aptos"/>
              </a:rPr>
              <a:t>TANKER /</a:t>
            </a:r>
            <a:br/>
            <a:r>
              <a:t>RAIL / TRUCK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1392" y="2697480"/>
            <a:ext cx="502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586570"/>
                </a:solidFill>
                <a:latin typeface="Aptos"/>
              </a:rPr>
              <a:t>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464040" y="2240280"/>
            <a:ext cx="20574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3D80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573767" y="2624328"/>
            <a:ext cx="1828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0C233A"/>
                </a:solidFill>
                <a:latin typeface="Aptos"/>
              </a:rPr>
              <a:t>EMERGENCY</a:t>
            </a:r>
            <a:br/>
            <a:r>
              <a:t>CUSTOMER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343400"/>
            <a:ext cx="2560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86570"/>
                </a:solidFill>
                <a:latin typeface="Aptos"/>
              </a:rPr>
              <a:t>Reserve is continuously monitored and protected.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0" y="4343400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86570"/>
                </a:solidFill>
                <a:latin typeface="Aptos"/>
              </a:rPr>
              <a:t>Standardized loading point for bulk water.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4343400"/>
            <a:ext cx="26517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86570"/>
                </a:solidFill>
                <a:latin typeface="Aptos"/>
              </a:rPr>
              <a:t>Pre-qualified carriers and multiple transport modes.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52560" y="4343400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586570"/>
                </a:solidFill>
                <a:latin typeface="Aptos"/>
              </a:rPr>
              <a:t>Municipalities • data centers • states • federal agencies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5349240"/>
            <a:ext cx="100584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186699"/>
                </a:solidFill>
                <a:latin typeface="Aptos"/>
              </a:rPr>
              <a:t>Design objective: deploy safe water to a qualified receiving point within days—not promise every location can be served identically.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Illustrative operating model. Actual response times depend on geography, permits, transportation capacity, water-quality requirements and emergency conditions.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The Founding Asset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Start with one large, protected reserve. Then replicate.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508760"/>
            <a:ext cx="411480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900" b="1">
                <a:solidFill>
                  <a:srgbClr val="186699"/>
                </a:solidFill>
                <a:latin typeface="Aptos"/>
              </a:rPr>
              <a:t>5.25 BILLION</a:t>
            </a:r>
            <a:br/>
            <a:r>
              <a:t>GALLONS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880360"/>
            <a:ext cx="3886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586570"/>
                </a:solidFill>
                <a:latin typeface="Aptos"/>
              </a:rPr>
              <a:t>Company-represented aquifer capacity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1508760"/>
            <a:ext cx="42976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0C233A"/>
                </a:solidFill>
                <a:latin typeface="Aptos"/>
              </a:rPr>
              <a:t>FOUNDING RESERVE</a:t>
            </a:r>
          </a:p>
        </p:txBody>
      </p:sp>
      <p:sp>
        <p:nvSpPr>
          <p:cNvPr id="8" name="Oval 7"/>
          <p:cNvSpPr/>
          <p:nvPr/>
        </p:nvSpPr>
        <p:spPr>
          <a:xfrm>
            <a:off x="5532120" y="2240280"/>
            <a:ext cx="713232" cy="713232"/>
          </a:xfrm>
          <a:prstGeom prst="ellipse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6446520" y="2651760"/>
            <a:ext cx="713232" cy="713232"/>
          </a:xfrm>
          <a:prstGeom prst="ellipse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360920" y="2240280"/>
            <a:ext cx="713232" cy="713232"/>
          </a:xfrm>
          <a:prstGeom prst="ellipse">
            <a:avLst/>
          </a:prstGeom>
          <a:solidFill>
            <a:srgbClr val="5DAF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275320" y="2651760"/>
            <a:ext cx="713232" cy="713232"/>
          </a:xfrm>
          <a:prstGeom prst="ellipse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189720" y="2240280"/>
            <a:ext cx="713232" cy="713232"/>
          </a:xfrm>
          <a:prstGeom prst="ellipse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40680" y="3246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86570"/>
                </a:solidFill>
                <a:latin typeface="Aptos"/>
              </a:rPr>
              <a:t>Region 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3246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86570"/>
                </a:solidFill>
                <a:latin typeface="Aptos"/>
              </a:rPr>
              <a:t>Region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9480" y="3246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86570"/>
                </a:solidFill>
                <a:latin typeface="Aptos"/>
              </a:rPr>
              <a:t>Region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83879" y="3246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86570"/>
                </a:solidFill>
                <a:latin typeface="Aptos"/>
              </a:rPr>
              <a:t>Region 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98280" y="32461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86570"/>
                </a:solidFill>
                <a:latin typeface="Aptos"/>
              </a:rPr>
              <a:t>Region 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0" y="4069080"/>
            <a:ext cx="4297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3D805C"/>
                </a:solidFill>
                <a:latin typeface="Aptos"/>
              </a:rPr>
              <a:t>NETWORK GOAL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57800" y="4526280"/>
            <a:ext cx="47548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202A31"/>
                </a:solidFill>
                <a:latin typeface="Aptos"/>
              </a:rPr>
              <a:t>Strategically distributed reserves reduce dependence on any single source or transportation corridor.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User-provided asset figure; verify legal ownership, storage capacity, water quality, sustainable yield, permitting and deliverability before investor use.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A New Asset Class for Water Resilience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Three possible commercial structures—each requiring specialized legal and regulatory review.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645920"/>
            <a:ext cx="3429000" cy="297180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85800" y="1645920"/>
            <a:ext cx="73152" cy="297180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81051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C233A"/>
                </a:solidFill>
                <a:latin typeface="Aptos"/>
              </a:rPr>
              <a:t>RESERVE TOKENS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212848"/>
            <a:ext cx="3017520" cy="225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02A31"/>
                </a:solidFill>
                <a:latin typeface="Aptos"/>
              </a:rPr>
              <a:t>A digital certificate representing a defined contractual claim or capacity reservation.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645920"/>
            <a:ext cx="3429000" cy="297180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80560" y="1645920"/>
            <a:ext cx="73152" cy="297180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709160" y="181051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C233A"/>
                </a:solidFill>
                <a:latin typeface="Aptos"/>
              </a:rPr>
              <a:t>WATER INSURANCE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160" y="2212848"/>
            <a:ext cx="3017520" cy="225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02A31"/>
                </a:solidFill>
                <a:latin typeface="Aptos"/>
              </a:rPr>
              <a:t>A policy or parametric-style contract that pays/provides access when defined emergency conditions occur.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75320" y="1645920"/>
            <a:ext cx="3429000" cy="297180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75320" y="1645920"/>
            <a:ext cx="73152" cy="2971800"/>
          </a:xfrm>
          <a:prstGeom prst="rect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0" y="181051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C233A"/>
                </a:solidFill>
                <a:latin typeface="Aptos"/>
              </a:rPr>
              <a:t>CAPACITY PURCHASE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2212848"/>
            <a:ext cx="3017520" cy="225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02A31"/>
                </a:solidFill>
                <a:latin typeface="Aptos"/>
              </a:rPr>
              <a:t>A conventional long-term contract for reserved emergency water capacity and delivery.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5074920"/>
            <a:ext cx="10149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0C233A"/>
                </a:solidFill>
                <a:latin typeface="Aptos"/>
              </a:rPr>
              <a:t>Key principle: sell a contractual right to emergency capacity—not simply a claim on an undifferentiated pool of water.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5806440"/>
            <a:ext cx="106070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B53737"/>
                </a:solidFill>
                <a:latin typeface="Aptos"/>
              </a:rPr>
              <a:t>⚠ Tokenization, securities, insurance, commodities, water-rights and money-transmission laws may apply depending on structure and jurisdiction.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Conceptual structures only. Engage securities counsel, insurance counsel, water-rights counsel and regulators before offering any instrument.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Who Would Buy Emergency Water Capacity?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The strongest customers are organizations whose operations cannot tolerate prolonged loss of safe water.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417320"/>
            <a:ext cx="347472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4360" y="1417320"/>
            <a:ext cx="73152" cy="173736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1581912"/>
            <a:ext cx="30632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MUNICIPALITIES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984248"/>
            <a:ext cx="3063239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Protect residents and essential services during contamination, drought, infrastructure failure or disaster.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417320"/>
            <a:ext cx="347472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34840" y="1417320"/>
            <a:ext cx="73152" cy="173736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581912"/>
            <a:ext cx="30632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DATA CENTERS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1984248"/>
            <a:ext cx="3063239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Add water resilience to business-continuity planning and site-risk management.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75320" y="1417320"/>
            <a:ext cx="347472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75320" y="1417320"/>
            <a:ext cx="73152" cy="173736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503920" y="1581912"/>
            <a:ext cx="30632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STATE GOVERNMENT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03920" y="1984248"/>
            <a:ext cx="3063239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Create regional emergency capacity without building every reserve from scratch.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360" y="3566160"/>
            <a:ext cx="347472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94360" y="3566160"/>
            <a:ext cx="73152" cy="1737360"/>
          </a:xfrm>
          <a:prstGeom prst="rect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3730752"/>
            <a:ext cx="30632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FEDERAL GOVERNMENT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133088"/>
            <a:ext cx="3063239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Support national disaster response and critical-infrastructure resilience.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34840" y="3566160"/>
            <a:ext cx="347472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434840" y="3566160"/>
            <a:ext cx="73152" cy="1737360"/>
          </a:xfrm>
          <a:prstGeom prst="rect">
            <a:avLst/>
          </a:prstGeom>
          <a:solidFill>
            <a:srgbClr val="B5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63440" y="3730752"/>
            <a:ext cx="30632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HOSPITALS / INDUSTRY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63440" y="4133088"/>
            <a:ext cx="3063239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Protect high-consequence operations where water interruption is unacceptable.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75320" y="3566160"/>
            <a:ext cx="347472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275320" y="3566160"/>
            <a:ext cx="73152" cy="1737360"/>
          </a:xfrm>
          <a:prstGeom prst="rect">
            <a:avLst/>
          </a:prstGeom>
          <a:solidFill>
            <a:srgbClr val="0C23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503920" y="3730752"/>
            <a:ext cx="30632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INSURERS / RISK CAPITAL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03920" y="4133088"/>
            <a:ext cx="3063239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Potentially finance or distribute resilience contracts as a risk-transfer product.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Potential customer segments; validate willingness-to-pay, procurement rules and regulatory fit through market interviews.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What Must Be Proven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The concept becomes investable when the physical, legal and commercial chain is independently validated.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417320"/>
            <a:ext cx="342900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417320"/>
            <a:ext cx="73152" cy="173736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58191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WATER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984248"/>
            <a:ext cx="301752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Aquifer capacity, sustainable yield, quality, testing, treatment requirements and recharge.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417320"/>
            <a:ext cx="342900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34840" y="1417320"/>
            <a:ext cx="73152" cy="173736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58191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RIGHTS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1984248"/>
            <a:ext cx="301752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Ownership, groundwater rights, permits, withdrawal limits, easements and local regulations.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417320"/>
            <a:ext cx="342900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9600" y="1417320"/>
            <a:ext cx="73152" cy="1737360"/>
          </a:xfrm>
          <a:prstGeom prst="rect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58200" y="158191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DELIVERY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0" y="1984248"/>
            <a:ext cx="301752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Gantry engineering, loading rate, storage, truck/rail access, carrier network and receiving sites.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566160"/>
            <a:ext cx="342900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3566160"/>
            <a:ext cx="73152" cy="1737360"/>
          </a:xfrm>
          <a:prstGeom prst="rect">
            <a:avLst/>
          </a:prstGeom>
          <a:solidFill>
            <a:srgbClr val="B5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373075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RESPONSE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133088"/>
            <a:ext cx="301752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A realistic regional deployment model with measurable service levels and contingency plans.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34840" y="3566160"/>
            <a:ext cx="342900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434840" y="3566160"/>
            <a:ext cx="73152" cy="173736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63440" y="373075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CUSTOMERS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63440" y="4133088"/>
            <a:ext cx="301752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Signed LOIs / contracts demonstrating willingness to pay for reserved emergency capacity.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29600" y="3566160"/>
            <a:ext cx="3429000" cy="17373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229600" y="3566160"/>
            <a:ext cx="73152" cy="1737360"/>
          </a:xfrm>
          <a:prstGeom prst="rect">
            <a:avLst/>
          </a:prstGeom>
          <a:solidFill>
            <a:srgbClr val="0C23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58200" y="3730752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FINANCE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58200" y="4133088"/>
            <a:ext cx="3017520" cy="1024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Capex, opex, reserve maintenance, pricing, insurance structure and return on capital.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Due-diligence framework for development and financing.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3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94360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A0DCE0"/>
                </a:solidFill>
                <a:latin typeface="Aptos"/>
              </a:rPr>
              <a:t>THE VISION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896112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500" b="1">
                <a:solidFill>
                  <a:srgbClr val="FFFFFF"/>
                </a:solidFill>
                <a:latin typeface="Aptos"/>
              </a:rPr>
              <a:t>From One Aquifer</a:t>
            </a:r>
            <a:br/>
            <a:r>
              <a:t>to a National Reserve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743200"/>
            <a:ext cx="996696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>
                <a:solidFill>
                  <a:srgbClr val="DCECF1"/>
                </a:solidFill>
                <a:latin typeface="Aptos"/>
              </a:rPr>
              <a:t>Build a distributed, privately owned network of protected water reserves and emergency delivery points—so that when a community loses access to safe drinking water, a backup source already exists.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3484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A0DCE0"/>
                </a:solidFill>
                <a:latin typeface="Aptos"/>
              </a:rPr>
              <a:t>THE NEXT STEP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4800600"/>
            <a:ext cx="7132320" cy="132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t>• Validate the founding 5.25-billion-gallon asset</a:t>
            </a:r>
          </a:p>
          <a:p>
            <a:pPr>
              <a:spcAft>
                <a:spcPts val="400"/>
              </a:spcAft>
            </a:pPr>
            <a:r>
              <a:t>• Design and cost the first gantry + delivery hub</a:t>
            </a:r>
          </a:p>
          <a:p>
            <a:pPr>
              <a:spcAft>
                <a:spcPts val="400"/>
              </a:spcAft>
            </a:pPr>
            <a:r>
              <a:t>• Secure pilot customers / letters of intent</a:t>
            </a:r>
          </a:p>
          <a:p>
            <a:pPr>
              <a:spcAft>
                <a:spcPts val="400"/>
              </a:spcAft>
            </a:pPr>
            <a:r>
              <a:t>• Develop the legal and financial structure</a:t>
            </a:r>
          </a:p>
          <a:p>
            <a:pPr>
              <a:spcAft>
                <a:spcPts val="400"/>
              </a:spcAft>
            </a:pPr>
            <a:r>
              <a:t>• Launch the first regional emergency water reserve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66760" y="457200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Aptos"/>
              </a:rPr>
              <a:t>SAFE WATER</a:t>
            </a:r>
            <a:br/>
            <a:r>
              <a:t>WHEN IT MATTERS MOST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Concept presentation • For discussion and development planning.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The Core Premise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Water is not merely a utility. In an emergency, it is a life-sustaining asset.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00200"/>
            <a:ext cx="29260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500" b="1">
                <a:solidFill>
                  <a:srgbClr val="B53737"/>
                </a:solidFill>
                <a:latin typeface="Aptos"/>
              </a:rPr>
              <a:t>3 DAYS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06040"/>
            <a:ext cx="3108960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202A31"/>
                </a:solidFill>
                <a:latin typeface="Aptos"/>
              </a:rPr>
              <a:t>CDC emergency planning guidance recommends storing at least one gallon per person per day for 3 days.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97680" y="1600200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186699"/>
                </a:solidFill>
                <a:latin typeface="Aptos"/>
              </a:rPr>
              <a:t>SAFE DRINKING WATER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520" y="2423160"/>
            <a:ext cx="35661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202A31"/>
                </a:solidFill>
                <a:latin typeface="Aptos"/>
              </a:rPr>
              <a:t>When a municipal system is contaminated, disrupted or inaccessible, the question is not whether water exists somewhere—it is whether safe water can reach people fast enough.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2440" y="1600200"/>
            <a:ext cx="3291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700" b="1">
                <a:solidFill>
                  <a:srgbClr val="3D805C"/>
                </a:solidFill>
                <a:latin typeface="Aptos"/>
              </a:rPr>
              <a:t>NATIONAL RESILIENCE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1000" y="2423160"/>
            <a:ext cx="35204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>
                <a:solidFill>
                  <a:srgbClr val="202A31"/>
                </a:solidFill>
                <a:latin typeface="Aptos"/>
              </a:rPr>
              <a:t>A distributed reserve can create a second line of defense: protected sources + delivery infrastructure + pre-arranged access.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Source: CDC, How to Create an Emergency Water Supply (2025). “3 days” is an emergency preparedness benchmark—not a universal physiological deadline.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Why the Risk Is Increasing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Multiple independent pressures can converge on the same critical resource.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508760"/>
            <a:ext cx="3429000" cy="16916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40080" y="1508760"/>
            <a:ext cx="73152" cy="169164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73351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OVER-EXTRACTION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075688"/>
            <a:ext cx="301752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Groundwater pumping can exceed recharge, causing long-term water-level declines.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508760"/>
            <a:ext cx="3429000" cy="16916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34840" y="1508760"/>
            <a:ext cx="73152" cy="1691640"/>
          </a:xfrm>
          <a:prstGeom prst="rect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673351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DROUGHT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2075688"/>
            <a:ext cx="301752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Groundwater drought and prolonged dry conditions can reduce reliable supply.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1508760"/>
            <a:ext cx="3429000" cy="16916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229600" y="1508760"/>
            <a:ext cx="73152" cy="1691640"/>
          </a:xfrm>
          <a:prstGeom prst="rect">
            <a:avLst/>
          </a:prstGeom>
          <a:solidFill>
            <a:srgbClr val="B5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58200" y="1673351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CYBER / TERRORISM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58200" y="2075688"/>
            <a:ext cx="301752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Water systems face both natural hazards and deliberate attacks, including cyberattacks.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3657600"/>
            <a:ext cx="3429000" cy="16916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3657600"/>
            <a:ext cx="73152" cy="169164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3822191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PFAS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224528"/>
            <a:ext cx="301752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“Forever chemicals” are driving new treatment, monitoring and source-protection requirements.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34840" y="3657600"/>
            <a:ext cx="3429000" cy="16916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434840" y="3657600"/>
            <a:ext cx="73152" cy="169164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63440" y="3822191"/>
            <a:ext cx="3017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C233A"/>
                </a:solidFill>
                <a:latin typeface="Aptos"/>
              </a:rPr>
              <a:t>DATA CENTERS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63440" y="4224528"/>
            <a:ext cx="3017520" cy="978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202A31"/>
                </a:solidFill>
                <a:latin typeface="Aptos"/>
              </a:rPr>
              <a:t>Rapid AI/data-center growth increases demand for energy—and can increase cooling-water demand.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Sources: USGS; EPA; Lawrence Berkeley National Laboratory / DOE.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Problem #1 — Over-Extraction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Groundwater is a reserve system, but it is not infinite.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49377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86699"/>
                </a:solidFill>
                <a:latin typeface="Aptos"/>
              </a:rPr>
              <a:t>GROUNDWATER = THE HIDDEN RESERVOIR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965960"/>
            <a:ext cx="521208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t>• Groundwater supplies drinking water to about half of the U.S. population.</a:t>
            </a:r>
          </a:p>
          <a:p>
            <a:pPr>
              <a:spcAft>
                <a:spcPts val="700"/>
              </a:spcAft>
            </a:pPr>
            <a:r>
              <a:t>• The U.S. uses groundwater extensively for agriculture and other needs.</a:t>
            </a:r>
          </a:p>
          <a:p>
            <a:pPr>
              <a:spcAft>
                <a:spcPts val="700"/>
              </a:spcAft>
            </a:pPr>
            <a:r>
              <a:t>• Pumping faster than natural recharge can lower water levels and dry wells.</a:t>
            </a:r>
          </a:p>
          <a:p>
            <a:pPr>
              <a:spcAft>
                <a:spcPts val="700"/>
              </a:spcAft>
            </a:pPr>
            <a:r>
              <a:t>• A resilient national strategy needs to protect high-quality groundwater before emergencies occur.</a:t>
            </a:r>
          </a:p>
        </p:txBody>
      </p:sp>
      <p:sp>
        <p:nvSpPr>
          <p:cNvPr id="7" name="Rectangle 6"/>
          <p:cNvSpPr/>
          <p:nvPr/>
        </p:nvSpPr>
        <p:spPr>
          <a:xfrm>
            <a:off x="6629400" y="1828800"/>
            <a:ext cx="4297680" cy="2651760"/>
          </a:xfrm>
          <a:prstGeom prst="rect">
            <a:avLst/>
          </a:prstGeom>
          <a:solidFill>
            <a:srgbClr val="D5E8F0"/>
          </a:solidFill>
          <a:ln>
            <a:solidFill>
              <a:srgbClr val="1866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903720" y="214884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86699"/>
                </a:solidFill>
                <a:latin typeface="Aptos"/>
              </a:rPr>
              <a:t>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0" y="274320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86699"/>
                </a:solidFill>
                <a:latin typeface="Aptos"/>
              </a:rPr>
              <a:t>≈≈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58200" y="214884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86699"/>
                </a:solidFill>
                <a:latin typeface="Aptos"/>
              </a:rPr>
              <a:t>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35440" y="274320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86699"/>
                </a:solidFill>
                <a:latin typeface="Aptos"/>
              </a:rPr>
              <a:t>≈≈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12680" y="214884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86699"/>
                </a:solidFill>
                <a:latin typeface="Aptos"/>
              </a:rPr>
              <a:t>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3720" y="141732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3D805C"/>
                </a:solidFill>
                <a:latin typeface="Aptos"/>
              </a:rPr>
              <a:t>Recharge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466344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B53737"/>
                </a:solidFill>
                <a:latin typeface="Aptos"/>
              </a:rPr>
              <a:t>Pumping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37960" y="5257800"/>
            <a:ext cx="4572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0C233A"/>
                </a:solidFill>
                <a:latin typeface="Aptos"/>
              </a:rPr>
              <a:t>Protect the reserve → monitor the reserve → mobilize the reserve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Source: USGS, Groundwater Decline and Depletion; USGS, Groundwater Drought in the United States (2026).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Problem #2 — Drought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Drought is no longer only a surface-water problem.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106070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0C233A"/>
                </a:solidFill>
                <a:latin typeface="Aptos"/>
              </a:rPr>
              <a:t>Groundwater drought can persist beneath communities that appear to have water on the surface.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331720"/>
            <a:ext cx="2468880" cy="19659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2331720"/>
            <a:ext cx="73152" cy="196596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2496312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0C233A"/>
                </a:solidFill>
                <a:latin typeface="Aptos"/>
              </a:rPr>
              <a:t>NORMAL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898648"/>
            <a:ext cx="2057400" cy="1252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Recharge supports reliable supply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18688" y="2999232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586570"/>
                </a:solidFill>
                <a:latin typeface="Aptos"/>
              </a:rPr>
              <a:t>→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20439" y="2331720"/>
            <a:ext cx="2468880" cy="19659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520439" y="2331720"/>
            <a:ext cx="73152" cy="1965960"/>
          </a:xfrm>
          <a:prstGeom prst="rect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749039" y="2496312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0C233A"/>
                </a:solidFill>
                <a:latin typeface="Aptos"/>
              </a:rPr>
              <a:t>STRESSED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9039" y="2898648"/>
            <a:ext cx="2057400" cy="1252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Water levels decline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07608" y="2999232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586570"/>
                </a:solidFill>
                <a:latin typeface="Aptos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59" y="2331720"/>
            <a:ext cx="2468880" cy="19659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9359" y="2331720"/>
            <a:ext cx="73152" cy="1965960"/>
          </a:xfrm>
          <a:prstGeom prst="rect">
            <a:avLst/>
          </a:prstGeom>
          <a:solidFill>
            <a:srgbClr val="B53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37959" y="2496312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0C233A"/>
                </a:solidFill>
                <a:latin typeface="Aptos"/>
              </a:rPr>
              <a:t>DROUGHT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59" y="2898648"/>
            <a:ext cx="2057400" cy="1252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Lower reliability + competing demand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96528" y="2999232"/>
            <a:ext cx="320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586570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98280" y="2331720"/>
            <a:ext cx="2468880" cy="196596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098280" y="2331720"/>
            <a:ext cx="73152" cy="1965960"/>
          </a:xfrm>
          <a:prstGeom prst="rect">
            <a:avLst/>
          </a:prstGeom>
          <a:solidFill>
            <a:srgbClr val="0C23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26880" y="2496312"/>
            <a:ext cx="2057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0C233A"/>
                </a:solidFill>
                <a:latin typeface="Aptos"/>
              </a:rPr>
              <a:t>EMERGENCY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26880" y="2898648"/>
            <a:ext cx="2057400" cy="1252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Safe supply may need outside support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4892040"/>
            <a:ext cx="10241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186699"/>
                </a:solidFill>
                <a:latin typeface="Aptos"/>
              </a:rPr>
              <a:t>A distributed reserve does not eliminate drought. It buys time when local systems cannot.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Source: USGS, Groundwater Drought in the United States: Spatial and Temporal Variability (Mar. 2026).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Problem #3 — Security &amp; Intentional Disruption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Drinking water is critical infrastructure.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106984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0C233A"/>
                </a:solidFill>
                <a:latin typeface="Aptos"/>
              </a:rPr>
              <a:t>EPA explicitly treats drinking-water systems as vulnerable to natural hazards, industrial accidents, cyberattacks and other malevolent acts.</a:t>
            </a:r>
          </a:p>
        </p:txBody>
      </p:sp>
      <p:sp>
        <p:nvSpPr>
          <p:cNvPr id="6" name="Oval 5"/>
          <p:cNvSpPr/>
          <p:nvPr/>
        </p:nvSpPr>
        <p:spPr>
          <a:xfrm>
            <a:off x="5074920" y="2514600"/>
            <a:ext cx="2011680" cy="2011680"/>
          </a:xfrm>
          <a:prstGeom prst="ellipse">
            <a:avLst/>
          </a:prstGeom>
          <a:solidFill>
            <a:srgbClr val="EBF5F8"/>
          </a:solidFill>
          <a:ln>
            <a:solidFill>
              <a:srgbClr val="31A7B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285232" y="2999232"/>
            <a:ext cx="1600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0C233A"/>
                </a:solidFill>
                <a:latin typeface="Aptos"/>
              </a:rPr>
              <a:t>LOCAL</a:t>
            </a:r>
            <a:br/>
            <a:r>
              <a:t>WATER</a:t>
            </a:r>
            <a:br/>
            <a:r>
              <a:t>SYSTEM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011680"/>
            <a:ext cx="214884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B5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2176272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B53737"/>
                </a:solidFill>
                <a:latin typeface="Aptos"/>
              </a:rPr>
              <a:t>Cyberattack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823960" y="2011680"/>
            <a:ext cx="214884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B537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915400" y="2176272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B53737"/>
                </a:solidFill>
                <a:latin typeface="Aptos"/>
              </a:rPr>
              <a:t>Contamination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14400" y="4297680"/>
            <a:ext cx="214884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CA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4462272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CA9D3E"/>
                </a:solidFill>
                <a:latin typeface="Aptos"/>
              </a:rPr>
              <a:t>Power outage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549640" y="4297680"/>
            <a:ext cx="214884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CA9D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41080" y="4462272"/>
            <a:ext cx="1965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CA9D3E"/>
                </a:solidFill>
                <a:latin typeface="Aptos"/>
              </a:rPr>
              <a:t>Natural disaster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4983480"/>
            <a:ext cx="30175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1">
                <a:solidFill>
                  <a:srgbClr val="3D805C"/>
                </a:solidFill>
                <a:latin typeface="Aptos"/>
              </a:rPr>
              <a:t>BACKUP SOURCE</a:t>
            </a:r>
            <a:br/>
            <a:r>
              <a:t>+ BACKUP DELIVERY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Sources: EPA Water Security; EPA 2026 cybersecurity advisories; EPA Baseline Information on Malevolent Acts.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Problem #4 — PFAS Contamination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A local contamination event can turn a functioning water system into an emergency.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6070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0C233A"/>
                </a:solidFill>
                <a:latin typeface="Aptos"/>
              </a:rPr>
              <a:t>PFAS are persistent contaminants that have driven new national drinking-water requirements and major treatment needs.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423160"/>
            <a:ext cx="3246120" cy="21488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423160"/>
            <a:ext cx="73152" cy="214884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587752"/>
            <a:ext cx="28346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C233A"/>
                </a:solidFill>
                <a:latin typeface="Aptos"/>
              </a:rPr>
              <a:t>SOURCE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990088"/>
            <a:ext cx="2834639" cy="143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A groundwater or surface-water source may become unusable or require treatment.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60" y="2423160"/>
            <a:ext cx="3246120" cy="21488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60" y="2423160"/>
            <a:ext cx="73152" cy="214884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09160" y="2587752"/>
            <a:ext cx="28346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C233A"/>
                </a:solidFill>
                <a:latin typeface="Aptos"/>
              </a:rPr>
              <a:t>TREATMENT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2990088"/>
            <a:ext cx="2834639" cy="143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Utilities may need new treatment systems, monitoring and operational changes.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83879" y="2423160"/>
            <a:ext cx="3246120" cy="21488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183879" y="2423160"/>
            <a:ext cx="73152" cy="214884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0" y="2587752"/>
            <a:ext cx="28346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0C233A"/>
                </a:solidFill>
                <a:latin typeface="Aptos"/>
              </a:rPr>
              <a:t>RESERVE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2990088"/>
            <a:ext cx="2834639" cy="143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202A31"/>
                </a:solidFill>
                <a:latin typeface="Aptos"/>
              </a:rPr>
              <a:t>A pre-qualified emergency source can provide time while the local system responds.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5074920"/>
            <a:ext cx="10058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0">
                <a:solidFill>
                  <a:srgbClr val="586570"/>
                </a:solidFill>
                <a:latin typeface="Aptos"/>
              </a:rPr>
              <a:t>The reserve is not a substitute for treatment. It is a contingency source for safe water while treatment or remediation is underway.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Source: EPA, Final PFAS National Primary Drinking Water Regulation (2024) and PFAS supporting materials.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84048"/>
            <a:ext cx="109728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900" b="1">
                <a:solidFill>
                  <a:srgbClr val="0C233A"/>
                </a:solidFill>
                <a:latin typeface="Aptos"/>
              </a:rPr>
              <a:t>Problem #5 — Data Center Water Demand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" y="960120"/>
            <a:ext cx="10789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86570"/>
                </a:solidFill>
                <a:latin typeface="Aptos"/>
              </a:rPr>
              <a:t>AI and data-center growth creates a new water-planning variable.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25880"/>
            <a:ext cx="106070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100" b="1">
                <a:solidFill>
                  <a:srgbClr val="0C233A"/>
                </a:solidFill>
                <a:latin typeface="Aptos"/>
              </a:rPr>
              <a:t>U.S. data centers are projected to grow rapidly, with water consumption emerging as a resource constraint in some locations.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77240" y="2423160"/>
            <a:ext cx="3246120" cy="21488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77240" y="2423160"/>
            <a:ext cx="73152" cy="214884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2587752"/>
            <a:ext cx="28346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C233A"/>
                </a:solidFill>
                <a:latin typeface="Aptos"/>
              </a:rPr>
              <a:t>2023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990088"/>
            <a:ext cx="2834639" cy="143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02A31"/>
                </a:solidFill>
                <a:latin typeface="Aptos"/>
              </a:rPr>
              <a:t>Data centers used about 4.4% of U.S. electricity.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60" y="2423160"/>
            <a:ext cx="3246120" cy="21488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60" y="2423160"/>
            <a:ext cx="73152" cy="214884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709160" y="2587752"/>
            <a:ext cx="28346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C233A"/>
                </a:solidFill>
                <a:latin typeface="Aptos"/>
              </a:rPr>
              <a:t>2030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9160" y="2990088"/>
            <a:ext cx="2834639" cy="143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02A31"/>
                </a:solidFill>
                <a:latin typeface="Aptos"/>
              </a:rPr>
              <a:t>Updated LBNL analysis estimates a central estimate of 11.8% of U.S. electricity.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83879" y="2423160"/>
            <a:ext cx="3246120" cy="214884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183879" y="2423160"/>
            <a:ext cx="73152" cy="214884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0" y="2587752"/>
            <a:ext cx="28346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C233A"/>
                </a:solidFill>
                <a:latin typeface="Aptos"/>
              </a:rPr>
              <a:t>WATER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2990088"/>
            <a:ext cx="2834639" cy="143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202A31"/>
                </a:solidFill>
                <a:latin typeface="Aptos"/>
              </a:rPr>
              <a:t>Cooling technology and location can make water availability a material siting issue.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60120" y="5074920"/>
            <a:ext cx="1024128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186699"/>
                </a:solidFill>
                <a:latin typeface="Aptos"/>
              </a:rPr>
              <a:t>Opportunity: offer data centers a resilience layer that separates mission-critical water security from local supply disruptions.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Sources: Lawrence Berkeley National Laboratory, 2024 U.S. Data Center Energy Usage Report; 2025 Update (published June 2026).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C23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40080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A0DCE0"/>
                </a:solidFill>
                <a:latin typeface="Aptos"/>
              </a:rPr>
              <a:t>THE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89611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"/>
              </a:rPr>
              <a:t>A National Emergency</a:t>
            </a:r>
            <a:br/>
            <a:r>
              <a:t>Drinking Water Reserve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743200"/>
            <a:ext cx="97840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0">
                <a:solidFill>
                  <a:srgbClr val="D7EAF0"/>
                </a:solidFill>
                <a:latin typeface="Aptos"/>
              </a:rPr>
              <a:t>A distributed network of protected, privately owned groundwater reserves—paired with standardized gantry loading and emergency delivery agreements.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4343400"/>
            <a:ext cx="25146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4343400"/>
            <a:ext cx="73152" cy="1417320"/>
          </a:xfrm>
          <a:prstGeom prst="rect">
            <a:avLst/>
          </a:prstGeom>
          <a:solidFill>
            <a:srgbClr val="31A7B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5079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233A"/>
                </a:solidFill>
                <a:latin typeface="Aptos"/>
              </a:rPr>
              <a:t>SOURCE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910328"/>
            <a:ext cx="210312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02A31"/>
                </a:solidFill>
                <a:latin typeface="Aptos"/>
              </a:rPr>
              <a:t>5.25B-gallon aquifer as the founding reserve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20440" y="4343400"/>
            <a:ext cx="25146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520440" y="4343400"/>
            <a:ext cx="73152" cy="1417320"/>
          </a:xfrm>
          <a:prstGeom prst="rect">
            <a:avLst/>
          </a:prstGeom>
          <a:solidFill>
            <a:srgbClr val="1866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49039" y="45079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233A"/>
                </a:solidFill>
                <a:latin typeface="Aptos"/>
              </a:rPr>
              <a:t>NETWORK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039" y="4910328"/>
            <a:ext cx="210312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02A31"/>
                </a:solidFill>
                <a:latin typeface="Aptos"/>
              </a:rPr>
              <a:t>Replicate the model in strategic regions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55080" y="4343400"/>
            <a:ext cx="25146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55080" y="4343400"/>
            <a:ext cx="73152" cy="1417320"/>
          </a:xfrm>
          <a:prstGeom prst="rect">
            <a:avLst/>
          </a:prstGeom>
          <a:solidFill>
            <a:srgbClr val="CA9D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45079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233A"/>
                </a:solidFill>
                <a:latin typeface="Aptos"/>
              </a:rPr>
              <a:t>DELIVERY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4910328"/>
            <a:ext cx="210312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02A31"/>
                </a:solidFill>
                <a:latin typeface="Aptos"/>
              </a:rPr>
              <a:t>Gantry systems + tanker logistics + contracts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89720" y="4343400"/>
            <a:ext cx="2514600" cy="1417320"/>
          </a:xfrm>
          <a:prstGeom prst="roundRect">
            <a:avLst/>
          </a:prstGeom>
          <a:solidFill>
            <a:srgbClr val="EBF5F8"/>
          </a:solidFill>
          <a:ln>
            <a:solidFill>
              <a:srgbClr val="CDDE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89720" y="4343400"/>
            <a:ext cx="73152" cy="1417320"/>
          </a:xfrm>
          <a:prstGeom prst="rect">
            <a:avLst/>
          </a:prstGeom>
          <a:solidFill>
            <a:srgbClr val="3D8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418320" y="4507992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0C233A"/>
                </a:solidFill>
                <a:latin typeface="Aptos"/>
              </a:rPr>
              <a:t>ACCESS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18320" y="4910328"/>
            <a:ext cx="2103120" cy="704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202A31"/>
                </a:solidFill>
                <a:latin typeface="Aptos"/>
              </a:rPr>
              <a:t>Pre-committed capacity for emergency buyers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792" y="6510528"/>
            <a:ext cx="1060704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50" b="0">
                <a:solidFill>
                  <a:srgbClr val="586570"/>
                </a:solidFill>
                <a:latin typeface="Aptos"/>
              </a:rPr>
              <a:t>Concept: user-provided 5.25-billion-gallon aquifer ownership/availability should be independently verified during due diligence.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384280" y="6473952"/>
            <a:ext cx="320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586570"/>
                </a:solidFill>
                <a:latin typeface="Apto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Pending Drinking Water Disaster</dc:title>
  <dc:subject>Concept for a distributed national emergency drinking water reserve</dc:subject>
  <dc:creator>OpenAI</dc:creator>
  <cp:keywords>drinking water, emergency water reserve, aquifer, resilience, PFAS, drought, data centers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2026-09-03T18:55:00Z</dcterms:modified>
  <cp:category/>
</cp:coreProperties>
</file>